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7"/>
  </p:notesMasterIdLst>
  <p:handoutMasterIdLst>
    <p:handoutMasterId r:id="rId8"/>
  </p:handoutMasterIdLst>
  <p:sldIdLst>
    <p:sldId id="336" r:id="rId2"/>
    <p:sldId id="319" r:id="rId3"/>
    <p:sldId id="339" r:id="rId4"/>
    <p:sldId id="341" r:id="rId5"/>
    <p:sldId id="342" r:id="rId6"/>
  </p:sldIdLst>
  <p:sldSz cx="9144000" cy="6858000" type="screen4x3"/>
  <p:notesSz cx="6870700" cy="965358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0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39" autoAdjust="0"/>
  </p:normalViewPr>
  <p:slideViewPr>
    <p:cSldViewPr>
      <p:cViewPr varScale="1">
        <p:scale>
          <a:sx n="45" d="100"/>
          <a:sy n="45" d="100"/>
        </p:scale>
        <p:origin x="1097" y="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30" y="-84"/>
      </p:cViewPr>
      <p:guideLst>
        <p:guide orient="horz" pos="3040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 corrie" userId="4cfeb24840c59aca" providerId="LiveId" clId="{08E2AF65-52A6-4685-BFB4-251A6D50D296}"/>
    <pc:docChg chg="delSld">
      <pc:chgData name="Fran corrie" userId="4cfeb24840c59aca" providerId="LiveId" clId="{08E2AF65-52A6-4685-BFB4-251A6D50D296}" dt="2023-01-17T11:47:07.245" v="1" actId="2696"/>
      <pc:docMkLst>
        <pc:docMk/>
      </pc:docMkLst>
      <pc:sldChg chg="del">
        <pc:chgData name="Fran corrie" userId="4cfeb24840c59aca" providerId="LiveId" clId="{08E2AF65-52A6-4685-BFB4-251A6D50D296}" dt="2023-01-17T11:46:57.483" v="0" actId="2696"/>
        <pc:sldMkLst>
          <pc:docMk/>
          <pc:sldMk cId="0" sldId="333"/>
        </pc:sldMkLst>
      </pc:sldChg>
      <pc:sldChg chg="del">
        <pc:chgData name="Fran corrie" userId="4cfeb24840c59aca" providerId="LiveId" clId="{08E2AF65-52A6-4685-BFB4-251A6D50D296}" dt="2023-01-17T11:47:07.245" v="1" actId="2696"/>
        <pc:sldMkLst>
          <pc:docMk/>
          <pc:sldMk cId="0" sldId="33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2550" y="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42943D-8344-4DB7-A27F-485793A9F3EF}" type="datetimeFigureOut">
              <a:rPr lang="en-GB"/>
              <a:pPr>
                <a:defRPr/>
              </a:pPr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940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2550" y="9169400"/>
            <a:ext cx="297656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F872A3-88D0-44BE-8EC1-9A70597148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50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23900"/>
            <a:ext cx="4826000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586288"/>
            <a:ext cx="50387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65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9765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170988"/>
            <a:ext cx="29765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0747A77-95CB-419A-B3B5-749980669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37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0000FF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00AF5-08DE-473C-A2AA-BF217CBAAB4F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2521E-D3AB-4B46-A140-7FDF04D43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YPkI-qmYiXtJ4M:http://aycu04.webshots.com/image/27283/2003533008552368780_rs.jpg&amp;t=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972616" y="-171400"/>
            <a:ext cx="2760305" cy="4248472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E58B-D1EA-4781-ACC4-63749CDE8072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6E0-C2A8-4AF8-ACB8-13D8C170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9F3C4-DF06-4B17-8144-A2B14EBED8AE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DE19-B104-4DEB-9340-AF7018BB8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B8CD-DD5F-47D8-A60D-65ED5D30DEF9}" type="datetimeFigureOut">
              <a:rPr lang="en-US"/>
              <a:pPr>
                <a:defRPr/>
              </a:pPr>
              <a:t>1/17/2023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513C-63F5-4889-BE54-11ADB136717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2800" b="1" kern="1200" cap="all" baseline="0" dirty="0">
                <a:ln w="6350">
                  <a:noFill/>
                </a:ln>
                <a:solidFill>
                  <a:srgbClr val="0000FF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cap="none" spc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>
              <a:defRPr b="0" cap="none" spc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2pPr>
            <a:lvl3pPr>
              <a:defRPr b="0" cap="none" spc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3pPr>
            <a:lvl4pPr>
              <a:defRPr b="0" cap="none" spc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4pPr>
            <a:lvl5pPr>
              <a:defRPr b="0" cap="none" spc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8D942-81B5-41EF-A868-D9F853E67BB6}" type="datetimeFigureOut">
              <a:rPr lang="en-US"/>
              <a:pPr>
                <a:defRPr/>
              </a:pPr>
              <a:t>1/17/2023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3B3D-74F3-4F04-8899-2A1AFAD654F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t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cap="all" baseline="0" dirty="0">
                <a:ln w="6350">
                  <a:noFill/>
                </a:ln>
                <a:solidFill>
                  <a:srgbClr val="0000FF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1456-DD15-4D0C-9495-84C09E5DB5A5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7C6C4-1139-4628-8B1A-1F046D2F1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1498-F179-42DC-AA43-E3836F02F0EA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C1CD-9E9B-4AC2-9938-9F65374FF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EDA3-6260-4F78-8DBF-F21FE09583D0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258D-2885-43AB-855E-27C5355912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2800" b="1" kern="1200" cap="all" baseline="0" dirty="0">
                <a:ln w="6350">
                  <a:noFill/>
                </a:ln>
                <a:solidFill>
                  <a:srgbClr val="0000FF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3C06-DEF4-463D-94E6-6D7B01352550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0D04-3D40-4965-89B4-33F0ECD3B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YPkI-qmYiXtJ4M:http://aycu04.webshots.com/image/27283/2003533008552368780_rs.jpg&amp;t=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972616" y="-171400"/>
            <a:ext cx="2760305" cy="4248472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71E4F-8FE7-45A1-843D-D67656EE76F3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3152-3A97-42E6-885F-A78E99AE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6C72-CE2C-47D7-B880-92D9D5CD8041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F92D-F5FF-4969-9060-74F450CD1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40B7-E1B7-4D0D-915B-7BF8515055B0}" type="datetimeFigureOut">
              <a:rPr lang="en-US"/>
              <a:pPr>
                <a:defRPr/>
              </a:pPr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063BE-2AC0-4AD5-B6F4-1102D9AF0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02892" y="274638"/>
            <a:ext cx="7283907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402892" y="1600200"/>
            <a:ext cx="728390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65AD983-A725-4195-94E8-B60EF10786BC}" type="datetimeFigureOut">
              <a:rPr lang="en-US"/>
              <a:pPr>
                <a:defRPr/>
              </a:pPr>
              <a:t>1/17/2023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560B92B-4C83-4DE7-A37C-D8CD1624995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7" name="Group 58"/>
          <p:cNvGrpSpPr>
            <a:grpSpLocks/>
          </p:cNvGrpSpPr>
          <p:nvPr userDrawn="1"/>
        </p:nvGrpSpPr>
        <p:grpSpPr bwMode="auto">
          <a:xfrm rot="16200000">
            <a:off x="-3069592" y="2611049"/>
            <a:ext cx="7315201" cy="1582737"/>
            <a:chOff x="102673775" y="109352126"/>
            <a:chExt cx="9762888" cy="1583289"/>
          </a:xfrm>
        </p:grpSpPr>
        <p:sp>
          <p:nvSpPr>
            <p:cNvPr id="8" name="AutoShape 59"/>
            <p:cNvSpPr>
              <a:spLocks noChangeArrowheads="1"/>
            </p:cNvSpPr>
            <p:nvPr/>
          </p:nvSpPr>
          <p:spPr bwMode="auto">
            <a:xfrm>
              <a:off x="102673775" y="109594918"/>
              <a:ext cx="9617390" cy="1340497"/>
            </a:xfrm>
            <a:prstGeom prst="doubleWave">
              <a:avLst>
                <a:gd name="adj1" fmla="val 6500"/>
                <a:gd name="adj2" fmla="val 0"/>
              </a:avLst>
            </a:prstGeom>
            <a:solidFill>
              <a:srgbClr val="4475A1"/>
            </a:solidFill>
            <a:ln w="25400" algn="ctr">
              <a:solidFill>
                <a:srgbClr val="4475A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AutoShape 60"/>
            <p:cNvSpPr>
              <a:spLocks noChangeArrowheads="1"/>
            </p:cNvSpPr>
            <p:nvPr/>
          </p:nvSpPr>
          <p:spPr bwMode="auto">
            <a:xfrm>
              <a:off x="102731977" y="109482073"/>
              <a:ext cx="9617390" cy="1340497"/>
            </a:xfrm>
            <a:prstGeom prst="doubleWave">
              <a:avLst>
                <a:gd name="adj1" fmla="val 6500"/>
                <a:gd name="adj2" fmla="val 0"/>
              </a:avLst>
            </a:prstGeom>
            <a:solidFill>
              <a:srgbClr val="9DC3E6"/>
            </a:solidFill>
            <a:ln w="25400" algn="ctr">
              <a:solidFill>
                <a:srgbClr val="9DC3E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AutoShape 61"/>
            <p:cNvSpPr>
              <a:spLocks noChangeArrowheads="1"/>
            </p:cNvSpPr>
            <p:nvPr/>
          </p:nvSpPr>
          <p:spPr bwMode="auto">
            <a:xfrm>
              <a:off x="102806225" y="109352126"/>
              <a:ext cx="9630438" cy="1340497"/>
            </a:xfrm>
            <a:prstGeom prst="doubleWave">
              <a:avLst>
                <a:gd name="adj1" fmla="val 6500"/>
                <a:gd name="adj2" fmla="val 0"/>
              </a:avLst>
            </a:prstGeom>
            <a:solidFill>
              <a:srgbClr val="BED7EF"/>
            </a:solidFill>
            <a:ln w="25400" algn="ctr">
              <a:solidFill>
                <a:srgbClr val="BED7E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Text Box 62"/>
            <p:cNvSpPr txBox="1">
              <a:spLocks noChangeArrowheads="1"/>
            </p:cNvSpPr>
            <p:nvPr/>
          </p:nvSpPr>
          <p:spPr bwMode="auto">
            <a:xfrm>
              <a:off x="103988829" y="109692536"/>
              <a:ext cx="6707223" cy="679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dirty="0">
                  <a:ln>
                    <a:noFill/>
                  </a:ln>
                  <a:solidFill>
                    <a:srgbClr val="4475A1"/>
                  </a:solidFill>
                  <a:effectLst/>
                  <a:latin typeface="Arial" panose="020B0604020202020204" pitchFamily="34" charset="0"/>
                </a:rPr>
                <a:t>AET FLOOD DEFENCE LTD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dirty="0">
                  <a:ln>
                    <a:noFill/>
                  </a:ln>
                  <a:solidFill>
                    <a:srgbClr val="4475A1"/>
                  </a:solidFill>
                  <a:effectLst/>
                  <a:latin typeface="Arial" panose="020B0604020202020204" pitchFamily="34" charset="0"/>
                </a:rPr>
                <a:t>“Asset protection through first response”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63"/>
          <p:cNvGrpSpPr>
            <a:grpSpLocks/>
          </p:cNvGrpSpPr>
          <p:nvPr userDrawn="1"/>
        </p:nvGrpSpPr>
        <p:grpSpPr bwMode="auto">
          <a:xfrm>
            <a:off x="98081" y="401042"/>
            <a:ext cx="996950" cy="541337"/>
            <a:chOff x="109059841" y="108656237"/>
            <a:chExt cx="996772" cy="541778"/>
          </a:xfrm>
        </p:grpSpPr>
        <p:sp>
          <p:nvSpPr>
            <p:cNvPr id="13" name="Rectangle 64"/>
            <p:cNvSpPr>
              <a:spLocks noChangeArrowheads="1"/>
            </p:cNvSpPr>
            <p:nvPr/>
          </p:nvSpPr>
          <p:spPr bwMode="auto">
            <a:xfrm>
              <a:off x="109070557" y="108656237"/>
              <a:ext cx="986056" cy="541778"/>
            </a:xfrm>
            <a:prstGeom prst="rect">
              <a:avLst/>
            </a:prstGeom>
            <a:solidFill>
              <a:srgbClr val="5B9BD5"/>
            </a:solidFill>
            <a:ln w="25400" algn="ctr">
              <a:solidFill>
                <a:srgbClr val="5B9BD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65"/>
            <p:cNvSpPr>
              <a:spLocks noChangeArrowheads="1"/>
            </p:cNvSpPr>
            <p:nvPr/>
          </p:nvSpPr>
          <p:spPr bwMode="auto">
            <a:xfrm>
              <a:off x="109415965" y="108721583"/>
              <a:ext cx="592109" cy="7271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09780618" y="108731259"/>
              <a:ext cx="112870" cy="290631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67"/>
            <p:cNvSpPr>
              <a:spLocks noChangeArrowheads="1"/>
            </p:cNvSpPr>
            <p:nvPr/>
          </p:nvSpPr>
          <p:spPr bwMode="auto">
            <a:xfrm>
              <a:off x="109548704" y="108833453"/>
              <a:ext cx="142546" cy="73543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68"/>
            <p:cNvSpPr>
              <a:spLocks noChangeArrowheads="1"/>
            </p:cNvSpPr>
            <p:nvPr/>
          </p:nvSpPr>
          <p:spPr bwMode="auto">
            <a:xfrm>
              <a:off x="109548704" y="108948346"/>
              <a:ext cx="142546" cy="73544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109399612" y="108795499"/>
              <a:ext cx="149965" cy="226391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70"/>
            <p:cNvSpPr>
              <a:spLocks/>
            </p:cNvSpPr>
            <p:nvPr/>
          </p:nvSpPr>
          <p:spPr bwMode="auto">
            <a:xfrm>
              <a:off x="109095821" y="108722882"/>
              <a:ext cx="315752" cy="307376"/>
            </a:xfrm>
            <a:custGeom>
              <a:avLst/>
              <a:gdLst>
                <a:gd name="T0" fmla="*/ 2241755 w 2241755"/>
                <a:gd name="T1" fmla="*/ 0 h 2503538"/>
                <a:gd name="T2" fmla="*/ 0 w 2241755"/>
                <a:gd name="T3" fmla="*/ 2477729 h 2503538"/>
                <a:gd name="T4" fmla="*/ 884904 w 2241755"/>
                <a:gd name="T5" fmla="*/ 2503538 h 2503538"/>
                <a:gd name="T6" fmla="*/ 2168013 w 2241755"/>
                <a:gd name="T7" fmla="*/ 1002890 h 2503538"/>
                <a:gd name="T8" fmla="*/ 2241755 w 2241755"/>
                <a:gd name="T9" fmla="*/ 84803 h 2503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1755" h="2503538">
                  <a:moveTo>
                    <a:pt x="2241755" y="0"/>
                  </a:moveTo>
                  <a:lnTo>
                    <a:pt x="0" y="2477729"/>
                  </a:lnTo>
                  <a:lnTo>
                    <a:pt x="884904" y="2503538"/>
                  </a:lnTo>
                  <a:lnTo>
                    <a:pt x="2168013" y="1002890"/>
                  </a:lnTo>
                  <a:lnTo>
                    <a:pt x="2241755" y="84803"/>
                  </a:lnTo>
                </a:path>
              </a:pathLst>
            </a:custGeom>
            <a:solidFill>
              <a:srgbClr val="FFFFFF"/>
            </a:solidFill>
            <a:ln w="2540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71"/>
            <p:cNvSpPr>
              <a:spLocks noChangeArrowheads="1"/>
            </p:cNvSpPr>
            <p:nvPr/>
          </p:nvSpPr>
          <p:spPr bwMode="auto">
            <a:xfrm>
              <a:off x="109272751" y="108904908"/>
              <a:ext cx="149373" cy="71328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2"/>
            <p:cNvSpPr>
              <a:spLocks noChangeArrowheads="1"/>
            </p:cNvSpPr>
            <p:nvPr/>
          </p:nvSpPr>
          <p:spPr bwMode="auto">
            <a:xfrm>
              <a:off x="109403628" y="108767855"/>
              <a:ext cx="23946" cy="31219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AutoShape 73"/>
            <p:cNvSpPr>
              <a:spLocks noChangeArrowheads="1"/>
            </p:cNvSpPr>
            <p:nvPr/>
          </p:nvSpPr>
          <p:spPr bwMode="auto">
            <a:xfrm>
              <a:off x="109093463" y="109012051"/>
              <a:ext cx="109639" cy="16782"/>
            </a:xfrm>
            <a:prstGeom prst="triangle">
              <a:avLst>
                <a:gd name="adj" fmla="val 15847"/>
              </a:avLst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Text Box 74"/>
            <p:cNvSpPr txBox="1">
              <a:spLocks noChangeArrowheads="1"/>
            </p:cNvSpPr>
            <p:nvPr/>
          </p:nvSpPr>
          <p:spPr bwMode="auto">
            <a:xfrm>
              <a:off x="109070557" y="109061861"/>
              <a:ext cx="986056" cy="133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Flood</a:t>
              </a:r>
              <a:r>
                <a:rPr kumimoji="0" lang="en-GB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 </a:t>
              </a:r>
              <a:r>
                <a:rPr kumimoji="0" lang="en-GB" altLang="en-US" sz="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Defence Ltd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Oval 75"/>
            <p:cNvSpPr>
              <a:spLocks noChangeArrowheads="1"/>
            </p:cNvSpPr>
            <p:nvPr/>
          </p:nvSpPr>
          <p:spPr bwMode="auto">
            <a:xfrm>
              <a:off x="109250381" y="109028833"/>
              <a:ext cx="31246" cy="19619"/>
            </a:xfrm>
            <a:prstGeom prst="ellipse">
              <a:avLst/>
            </a:prstGeom>
            <a:solidFill>
              <a:srgbClr val="5B9BD5"/>
            </a:solidFill>
            <a:ln w="25400" algn="ctr">
              <a:solidFill>
                <a:srgbClr val="5B9BD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AutoShape 76"/>
            <p:cNvSpPr>
              <a:spLocks noChangeArrowheads="1"/>
            </p:cNvSpPr>
            <p:nvPr/>
          </p:nvSpPr>
          <p:spPr bwMode="auto">
            <a:xfrm>
              <a:off x="109225296" y="109016979"/>
              <a:ext cx="39152" cy="43008"/>
            </a:xfrm>
            <a:prstGeom prst="triangle">
              <a:avLst>
                <a:gd name="adj" fmla="val 97532"/>
              </a:avLst>
            </a:prstGeom>
            <a:solidFill>
              <a:srgbClr val="5B9BD5"/>
            </a:solidFill>
            <a:ln w="25400" algn="ctr">
              <a:solidFill>
                <a:srgbClr val="5B9BD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AutoShape 77"/>
            <p:cNvSpPr>
              <a:spLocks noChangeArrowheads="1"/>
            </p:cNvSpPr>
            <p:nvPr/>
          </p:nvSpPr>
          <p:spPr bwMode="auto">
            <a:xfrm>
              <a:off x="109330783" y="108848189"/>
              <a:ext cx="63421" cy="58807"/>
            </a:xfrm>
            <a:prstGeom prst="triangle">
              <a:avLst>
                <a:gd name="adj" fmla="val 100000"/>
              </a:avLst>
            </a:prstGeom>
            <a:solidFill>
              <a:srgbClr val="5B9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AutoShape 78"/>
            <p:cNvSpPr>
              <a:spLocks noChangeArrowheads="1"/>
            </p:cNvSpPr>
            <p:nvPr/>
          </p:nvSpPr>
          <p:spPr bwMode="auto">
            <a:xfrm flipV="1">
              <a:off x="109385014" y="108690414"/>
              <a:ext cx="39972" cy="43008"/>
            </a:xfrm>
            <a:prstGeom prst="triangle">
              <a:avLst>
                <a:gd name="adj" fmla="val 0"/>
              </a:avLst>
            </a:prstGeom>
            <a:solidFill>
              <a:srgbClr val="5B9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AutoShape 79"/>
            <p:cNvSpPr>
              <a:spLocks noChangeArrowheads="1"/>
            </p:cNvSpPr>
            <p:nvPr/>
          </p:nvSpPr>
          <p:spPr bwMode="auto">
            <a:xfrm flipV="1">
              <a:off x="109281627" y="109018853"/>
              <a:ext cx="39972" cy="43008"/>
            </a:xfrm>
            <a:prstGeom prst="triangle">
              <a:avLst>
                <a:gd name="adj" fmla="val 0"/>
              </a:avLst>
            </a:prstGeom>
            <a:solidFill>
              <a:srgbClr val="5B9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AutoShape 80"/>
            <p:cNvSpPr>
              <a:spLocks noChangeArrowheads="1"/>
            </p:cNvSpPr>
            <p:nvPr/>
          </p:nvSpPr>
          <p:spPr bwMode="auto">
            <a:xfrm rot="16200000" flipV="1">
              <a:off x="109271930" y="108991674"/>
              <a:ext cx="42292" cy="40649"/>
            </a:xfrm>
            <a:prstGeom prst="triangle">
              <a:avLst>
                <a:gd name="adj" fmla="val 100000"/>
              </a:avLst>
            </a:prstGeom>
            <a:solidFill>
              <a:srgbClr val="5B9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81"/>
            <p:cNvSpPr>
              <a:spLocks noChangeArrowheads="1"/>
            </p:cNvSpPr>
            <p:nvPr/>
          </p:nvSpPr>
          <p:spPr bwMode="auto">
            <a:xfrm>
              <a:off x="109059841" y="109033145"/>
              <a:ext cx="946012" cy="4571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AutoShape 82"/>
            <p:cNvSpPr>
              <a:spLocks noChangeArrowheads="1"/>
            </p:cNvSpPr>
            <p:nvPr/>
          </p:nvSpPr>
          <p:spPr bwMode="auto">
            <a:xfrm flipV="1">
              <a:off x="109272751" y="108988441"/>
              <a:ext cx="39972" cy="43008"/>
            </a:xfrm>
            <a:prstGeom prst="triangle">
              <a:avLst>
                <a:gd name="adj" fmla="val 0"/>
              </a:avLst>
            </a:prstGeom>
            <a:solidFill>
              <a:srgbClr val="5B9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3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862" y="6491287"/>
            <a:ext cx="1154113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5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b="1" kern="1200" cap="all" dirty="0">
          <a:ln w="6350">
            <a:noFill/>
          </a:ln>
          <a:solidFill>
            <a:srgbClr val="0000FF"/>
          </a:solidFill>
          <a:effectLst>
            <a:outerShdw blurRad="127000" dist="2000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xfrm>
            <a:off x="1871340" y="0"/>
            <a:ext cx="375476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000" dirty="0">
                <a:latin typeface="Arial" charset="0"/>
              </a:rPr>
              <a:t>Easy to use!</a:t>
            </a:r>
            <a:endParaRPr sz="4000" dirty="0">
              <a:latin typeface="Arial" charset="0"/>
            </a:endParaRPr>
          </a:p>
        </p:txBody>
      </p:sp>
      <p:sp>
        <p:nvSpPr>
          <p:cNvPr id="53254" name="Rectangle 6"/>
          <p:cNvSpPr>
            <a:spLocks noGrp="1"/>
          </p:cNvSpPr>
          <p:nvPr>
            <p:ph type="body" idx="1"/>
          </p:nvPr>
        </p:nvSpPr>
        <p:spPr>
          <a:xfrm>
            <a:off x="3275856" y="1565275"/>
            <a:ext cx="5708650" cy="7921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dirty="0">
                <a:latin typeface="Arial Unicode MS" pitchFamily="34" charset="-128"/>
              </a:rPr>
              <a:t>Pack of 25 bags </a:t>
            </a:r>
          </a:p>
        </p:txBody>
      </p:sp>
      <p:pic>
        <p:nvPicPr>
          <p:cNvPr id="53255" name="Picture 7" descr="Aqua Sac p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7589" y="1014097"/>
            <a:ext cx="1800225" cy="1798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3256" name="Picture 8" descr="Inflated AquaS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6152" y="2998258"/>
            <a:ext cx="1871662" cy="172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3257" name="Picture 9" descr="Aqua Sac bags door plac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1585" y="4924787"/>
            <a:ext cx="1871662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 txBox="1">
            <a:spLocks/>
          </p:cNvSpPr>
          <p:nvPr/>
        </p:nvSpPr>
        <p:spPr bwMode="auto">
          <a:xfrm>
            <a:off x="3275856" y="3389479"/>
            <a:ext cx="57086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en-GB" sz="280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</a:rPr>
              <a:t>Place in water in inflate in 5 </a:t>
            </a:r>
            <a:r>
              <a:rPr lang="en-GB" sz="2800" dirty="0" err="1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</a:rPr>
              <a:t>mins</a:t>
            </a:r>
            <a:endParaRPr lang="en-GB" sz="280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Unicode MS" pitchFamily="34" charset="-128"/>
            </a:endParaRP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en-GB" sz="200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</a:rPr>
              <a:t>(Inflation tanks are provided for this purpose</a:t>
            </a:r>
            <a:r>
              <a:rPr lang="en-GB" sz="2000" dirty="0">
                <a:latin typeface="Arial Unicode MS" pitchFamily="34" charset="-128"/>
              </a:rPr>
              <a:t>)</a:t>
            </a:r>
          </a:p>
        </p:txBody>
      </p:sp>
      <p:sp>
        <p:nvSpPr>
          <p:cNvPr id="8" name="Rectangle 6"/>
          <p:cNvSpPr txBox="1">
            <a:spLocks/>
          </p:cNvSpPr>
          <p:nvPr/>
        </p:nvSpPr>
        <p:spPr bwMode="auto">
          <a:xfrm>
            <a:off x="3247649" y="5337175"/>
            <a:ext cx="57086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en-GB" sz="280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</a:rPr>
              <a:t>Build a wall to protect </a:t>
            </a:r>
            <a:endParaRPr lang="en-US" sz="280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p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Aqua-sac®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402891" y="135506"/>
            <a:ext cx="6655607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8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Procedure for building an </a:t>
            </a:r>
            <a:r>
              <a:rPr kumimoji="0" lang="en-GB" sz="1800" i="1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Aqua-sac®</a:t>
            </a: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wall and dams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22900" lvl="1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</a:t>
            </a:r>
            <a:r>
              <a:rPr kumimoji="0" lang="en-GB" sz="1800" i="1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Aqua-sac</a:t>
            </a: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® when inflated is 10.5 cm high, 54 cm long and 31 cm wide.</a:t>
            </a:r>
          </a:p>
          <a:p>
            <a:pPr marL="522900" lvl="1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Therefore building an </a:t>
            </a:r>
            <a:r>
              <a:rPr kumimoji="0" lang="en-GB" sz="1800" i="1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Aqua-sac</a:t>
            </a: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® wall up to 63cm high by 93 cm deep and 1 metre long requires approximately 36  inflated Aqua-sac® </a:t>
            </a:r>
            <a:r>
              <a:rPr kumimoji="0" lang="en-GB" sz="1800" i="0" u="none" strike="noStrike" normalizeH="0" baseline="0" dirty="0" err="1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s.o.s</a:t>
            </a: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bags </a:t>
            </a:r>
          </a:p>
          <a:p>
            <a:pPr marL="522900" lvl="1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GB" sz="1800" i="1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Building a wall can be strenuous so it is very important that all those involved are fit enough to carry out this task.</a:t>
            </a:r>
          </a:p>
          <a:p>
            <a:pPr marL="522900" lvl="1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build an </a:t>
            </a:r>
            <a:r>
              <a:rPr kumimoji="0" lang="en-GB" sz="1800" i="1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Aqua-sac</a:t>
            </a: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® wall identify firm and level ground, free from obstructions. </a:t>
            </a:r>
          </a:p>
          <a:p>
            <a:pPr marL="522900" lvl="1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wall or dam is going to be in place for a long period of time PVC sheeting should be used to form a barrier on the wet side of the wall.</a:t>
            </a:r>
          </a:p>
          <a:p>
            <a:pPr marL="180000" lvl="1" eaLnBrk="0" hangingPunct="0">
              <a:spcBef>
                <a:spcPts val="0"/>
              </a:spcBef>
            </a:pPr>
            <a:endParaRPr lang="en-GB" sz="180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lvl="1" algn="ctr" eaLnBrk="0" hangingPunct="0">
              <a:spcBef>
                <a:spcPts val="0"/>
              </a:spcBef>
            </a:pPr>
            <a:r>
              <a:rPr lang="en-GB" sz="180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kumimoji="0" lang="en-GB" sz="1800" i="0" u="none" strike="noStrike" normalizeH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 area must be hosed down afterwards to prevent slipping hazards.</a:t>
            </a:r>
            <a:endParaRPr kumimoji="0" lang="en-GB" sz="18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Aqua-sac®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402892" y="1145649"/>
            <a:ext cx="43375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There are two ways of laying sandbags - Headers and Stretchers). </a:t>
            </a:r>
            <a:endParaRPr kumimoji="0" lang="en-GB" sz="16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33184" y="2477429"/>
            <a:ext cx="3214710" cy="1500198"/>
            <a:chOff x="1571604" y="928670"/>
            <a:chExt cx="3214710" cy="1500198"/>
          </a:xfrm>
        </p:grpSpPr>
        <p:grpSp>
          <p:nvGrpSpPr>
            <p:cNvPr id="7" name="Group 6"/>
            <p:cNvGrpSpPr/>
            <p:nvPr/>
          </p:nvGrpSpPr>
          <p:grpSpPr>
            <a:xfrm>
              <a:off x="1714480" y="928670"/>
              <a:ext cx="3071834" cy="857256"/>
              <a:chOff x="1714480" y="928670"/>
              <a:chExt cx="3071834" cy="85725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714480" y="1142984"/>
                <a:ext cx="1000132" cy="428628"/>
                <a:chOff x="1714480" y="1142984"/>
                <a:chExt cx="1000132" cy="428628"/>
              </a:xfrm>
            </p:grpSpPr>
            <p:sp>
              <p:nvSpPr>
                <p:cNvPr id="52" name="Rounded Rectangle 51"/>
                <p:cNvSpPr/>
                <p:nvPr/>
              </p:nvSpPr>
              <p:spPr>
                <a:xfrm>
                  <a:off x="1714480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214546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2000232" y="135729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2500298" y="1357298"/>
                <a:ext cx="1000132" cy="428628"/>
                <a:chOff x="1714480" y="1142984"/>
                <a:chExt cx="1000132" cy="428628"/>
              </a:xfrm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1714480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2214546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2000232" y="135729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2428860" y="928670"/>
                <a:ext cx="1000132" cy="428628"/>
                <a:chOff x="1714480" y="1142984"/>
                <a:chExt cx="1000132" cy="428628"/>
              </a:xfrm>
            </p:grpSpPr>
            <p:sp>
              <p:nvSpPr>
                <p:cNvPr id="46" name="Rounded Rectangle 45"/>
                <p:cNvSpPr/>
                <p:nvPr/>
              </p:nvSpPr>
              <p:spPr>
                <a:xfrm>
                  <a:off x="1714480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2214546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2000232" y="135729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214678" y="1142984"/>
                <a:ext cx="1000132" cy="428628"/>
                <a:chOff x="1714480" y="1142984"/>
                <a:chExt cx="1000132" cy="428628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1714480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2214546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2000232" y="135729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34" name="Rounded Rectangle 33"/>
              <p:cNvSpPr/>
              <p:nvPr/>
            </p:nvSpPr>
            <p:spPr>
              <a:xfrm>
                <a:off x="1785918" y="157161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285984" y="157161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000496" y="1357298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3428992" y="928670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286116" y="157161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3786182" y="157161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286248" y="157161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4214810" y="114298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3929058" y="928670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9" name="Rounded Rectangle 8"/>
            <p:cNvSpPr/>
            <p:nvPr/>
          </p:nvSpPr>
          <p:spPr>
            <a:xfrm>
              <a:off x="2071670" y="2214554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71736" y="2214554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571604" y="2214554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71802" y="2214554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571868" y="2214554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928794" y="928670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500430" y="1785926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785918" y="1785926"/>
              <a:ext cx="3000396" cy="428628"/>
              <a:chOff x="2071670" y="2928934"/>
              <a:chExt cx="3000396" cy="42862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786050" y="2928934"/>
                <a:ext cx="1000132" cy="428628"/>
                <a:chOff x="1714480" y="1142984"/>
                <a:chExt cx="1000132" cy="428628"/>
              </a:xfrm>
            </p:grpSpPr>
            <p:sp>
              <p:nvSpPr>
                <p:cNvPr id="27" name="Rounded Rectangle 26"/>
                <p:cNvSpPr/>
                <p:nvPr/>
              </p:nvSpPr>
              <p:spPr>
                <a:xfrm>
                  <a:off x="1714480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2214546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2000232" y="135729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20" name="Rounded Rectangle 19"/>
              <p:cNvSpPr/>
              <p:nvPr/>
            </p:nvSpPr>
            <p:spPr>
              <a:xfrm>
                <a:off x="2071670" y="3143248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571736" y="3143248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4286248" y="292893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3571868" y="3143248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4071934" y="3143248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4572000" y="3143248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>
              <a:off x="2000232" y="1785926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071934" y="2214554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076060" y="5301208"/>
            <a:ext cx="3779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Headers ( viewed from the top)</a:t>
            </a:r>
            <a:endParaRPr kumimoji="0" lang="en-GB" sz="16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4716016" y="5301208"/>
            <a:ext cx="3816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Stretchers ( viewed from the top)</a:t>
            </a:r>
            <a:endParaRPr kumimoji="0" lang="en-GB" sz="16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848905" y="2491186"/>
            <a:ext cx="1944216" cy="1500198"/>
            <a:chOff x="3929058" y="2357430"/>
            <a:chExt cx="2071702" cy="1500198"/>
          </a:xfrm>
        </p:grpSpPr>
        <p:grpSp>
          <p:nvGrpSpPr>
            <p:cNvPr id="57" name="Group 6"/>
            <p:cNvGrpSpPr/>
            <p:nvPr/>
          </p:nvGrpSpPr>
          <p:grpSpPr>
            <a:xfrm>
              <a:off x="3929058" y="2357430"/>
              <a:ext cx="785818" cy="1000132"/>
              <a:chOff x="3929058" y="2357430"/>
              <a:chExt cx="785818" cy="1000132"/>
            </a:xfrm>
          </p:grpSpPr>
          <p:sp>
            <p:nvSpPr>
              <p:cNvPr id="81" name="Rounded Rectangle 80"/>
              <p:cNvSpPr/>
              <p:nvPr/>
            </p:nvSpPr>
            <p:spPr>
              <a:xfrm rot="16200000">
                <a:off x="3786182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 rot="16200000">
                <a:off x="4000496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 rot="16200000">
                <a:off x="4214810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 rot="16200000">
                <a:off x="3929058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 rot="16200000">
                <a:off x="4143372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 rot="16200000">
                <a:off x="4357686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grpSp>
          <p:nvGrpSpPr>
            <p:cNvPr id="58" name="Group 8"/>
            <p:cNvGrpSpPr/>
            <p:nvPr/>
          </p:nvGrpSpPr>
          <p:grpSpPr>
            <a:xfrm>
              <a:off x="4572000" y="2357430"/>
              <a:ext cx="785818" cy="1000132"/>
              <a:chOff x="3929058" y="2357430"/>
              <a:chExt cx="785818" cy="1000132"/>
            </a:xfrm>
          </p:grpSpPr>
          <p:sp>
            <p:nvSpPr>
              <p:cNvPr id="75" name="Rounded Rectangle 74"/>
              <p:cNvSpPr/>
              <p:nvPr/>
            </p:nvSpPr>
            <p:spPr>
              <a:xfrm rot="16200000">
                <a:off x="3786182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 rot="16200000">
                <a:off x="4000496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 rot="16200000">
                <a:off x="4214810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 rot="16200000">
                <a:off x="3929058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16200000">
                <a:off x="4143372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 rot="16200000">
                <a:off x="4357686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grpSp>
          <p:nvGrpSpPr>
            <p:cNvPr id="59" name="Group 9"/>
            <p:cNvGrpSpPr/>
            <p:nvPr/>
          </p:nvGrpSpPr>
          <p:grpSpPr>
            <a:xfrm>
              <a:off x="5214942" y="2357430"/>
              <a:ext cx="785818" cy="1000132"/>
              <a:chOff x="3929058" y="2357430"/>
              <a:chExt cx="785818" cy="1000132"/>
            </a:xfrm>
          </p:grpSpPr>
          <p:sp>
            <p:nvSpPr>
              <p:cNvPr id="69" name="Rounded Rectangle 68"/>
              <p:cNvSpPr/>
              <p:nvPr/>
            </p:nvSpPr>
            <p:spPr>
              <a:xfrm rot="16200000">
                <a:off x="3786182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 rot="16200000">
                <a:off x="4000496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 rot="16200000">
                <a:off x="4214810" y="250030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 rot="16200000">
                <a:off x="3929058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 rot="16200000">
                <a:off x="4143372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 rot="16200000">
                <a:off x="4357686" y="3000372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60" name="Rounded Rectangle 59"/>
            <p:cNvSpPr/>
            <p:nvPr/>
          </p:nvSpPr>
          <p:spPr>
            <a:xfrm rot="16200000">
              <a:off x="3786182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 rot="16200000">
              <a:off x="4000496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2" name="Rounded Rectangle 61"/>
            <p:cNvSpPr/>
            <p:nvPr/>
          </p:nvSpPr>
          <p:spPr>
            <a:xfrm rot="16200000">
              <a:off x="4214810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3" name="Rounded Rectangle 62"/>
            <p:cNvSpPr/>
            <p:nvPr/>
          </p:nvSpPr>
          <p:spPr>
            <a:xfrm rot="16200000">
              <a:off x="4429124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4" name="Rounded Rectangle 63"/>
            <p:cNvSpPr/>
            <p:nvPr/>
          </p:nvSpPr>
          <p:spPr>
            <a:xfrm rot="16200000">
              <a:off x="4643438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 rot="16200000">
              <a:off x="4857752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6" name="Rounded Rectangle 65"/>
            <p:cNvSpPr/>
            <p:nvPr/>
          </p:nvSpPr>
          <p:spPr>
            <a:xfrm rot="16200000">
              <a:off x="5072066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7" name="Rounded Rectangle 66"/>
            <p:cNvSpPr/>
            <p:nvPr/>
          </p:nvSpPr>
          <p:spPr>
            <a:xfrm rot="16200000">
              <a:off x="5286380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 rot="16200000">
              <a:off x="5500694" y="3500438"/>
              <a:ext cx="500066" cy="21431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pic>
        <p:nvPicPr>
          <p:cNvPr id="87" name="Picture 1" descr="Flood_Defence_Products"/>
          <p:cNvPicPr>
            <a:picLocks noChangeAspect="1" noChangeArrowheads="1"/>
          </p:cNvPicPr>
          <p:nvPr/>
        </p:nvPicPr>
        <p:blipFill>
          <a:blip r:embed="rId2" cstate="print"/>
          <a:srcRect l="53072" t="12551" r="2021"/>
          <a:stretch>
            <a:fillRect/>
          </a:stretch>
        </p:blipFill>
        <p:spPr bwMode="auto">
          <a:xfrm>
            <a:off x="7214752" y="375737"/>
            <a:ext cx="1584176" cy="100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Straight Arrow Connector 88"/>
          <p:cNvCxnSpPr>
            <a:stCxn id="87" idx="2"/>
            <a:endCxn id="71" idx="3"/>
          </p:cNvCxnSpPr>
          <p:nvPr/>
        </p:nvCxnSpPr>
        <p:spPr>
          <a:xfrm flipH="1">
            <a:off x="7558474" y="1379203"/>
            <a:ext cx="448366" cy="11119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loud 135"/>
          <p:cNvSpPr/>
          <p:nvPr/>
        </p:nvSpPr>
        <p:spPr>
          <a:xfrm>
            <a:off x="3419872" y="3993011"/>
            <a:ext cx="3771974" cy="1512168"/>
          </a:xfrm>
          <a:prstGeom prst="cloud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Aqua-sac®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61230" y="3062021"/>
            <a:ext cx="3786214" cy="1500198"/>
            <a:chOff x="1571604" y="928670"/>
            <a:chExt cx="5214974" cy="1500198"/>
          </a:xfrm>
        </p:grpSpPr>
        <p:grpSp>
          <p:nvGrpSpPr>
            <p:cNvPr id="10" name="Group 9"/>
            <p:cNvGrpSpPr/>
            <p:nvPr/>
          </p:nvGrpSpPr>
          <p:grpSpPr>
            <a:xfrm>
              <a:off x="1571604" y="928670"/>
              <a:ext cx="3214710" cy="1500198"/>
              <a:chOff x="1571604" y="928670"/>
              <a:chExt cx="3214710" cy="1500198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1714480" y="928670"/>
                <a:ext cx="3071834" cy="857256"/>
                <a:chOff x="1714480" y="928670"/>
                <a:chExt cx="3071834" cy="857256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714480" y="1142984"/>
                  <a:ext cx="1000132" cy="428628"/>
                  <a:chOff x="1714480" y="1142984"/>
                  <a:chExt cx="1000132" cy="428628"/>
                </a:xfrm>
              </p:grpSpPr>
              <p:sp>
                <p:nvSpPr>
                  <p:cNvPr id="133" name="Rounded Rectangle 132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34" name="Rounded Rectangle 133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35" name="Rounded Rectangle 134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2500298" y="1357298"/>
                  <a:ext cx="1000132" cy="428628"/>
                  <a:chOff x="1714480" y="1142984"/>
                  <a:chExt cx="1000132" cy="428628"/>
                </a:xfrm>
              </p:grpSpPr>
              <p:sp>
                <p:nvSpPr>
                  <p:cNvPr id="130" name="Rounded Rectangle 129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31" name="Rounded Rectangle 130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32" name="Rounded Rectangle 131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2428860" y="928670"/>
                  <a:ext cx="1000132" cy="428628"/>
                  <a:chOff x="1714480" y="1142984"/>
                  <a:chExt cx="1000132" cy="428628"/>
                </a:xfrm>
              </p:grpSpPr>
              <p:sp>
                <p:nvSpPr>
                  <p:cNvPr id="127" name="Rounded Rectangle 126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28" name="Rounded Rectangle 127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29" name="Rounded Rectangle 128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3214678" y="1142984"/>
                  <a:ext cx="1000132" cy="428628"/>
                  <a:chOff x="1714480" y="1142984"/>
                  <a:chExt cx="1000132" cy="428628"/>
                </a:xfrm>
              </p:grpSpPr>
              <p:sp>
                <p:nvSpPr>
                  <p:cNvPr id="124" name="Rounded Rectangle 123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25" name="Rounded Rectangle 124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5" name="Rounded Rectangle 114"/>
                <p:cNvSpPr/>
                <p:nvPr/>
              </p:nvSpPr>
              <p:spPr>
                <a:xfrm>
                  <a:off x="1785918" y="1571612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16" name="Rounded Rectangle 115"/>
                <p:cNvSpPr/>
                <p:nvPr/>
              </p:nvSpPr>
              <p:spPr>
                <a:xfrm>
                  <a:off x="2285984" y="1571612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17" name="Rounded Rectangle 116"/>
                <p:cNvSpPr/>
                <p:nvPr/>
              </p:nvSpPr>
              <p:spPr>
                <a:xfrm>
                  <a:off x="4000496" y="135729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>
                <a:xfrm>
                  <a:off x="3428992" y="928670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19" name="Rounded Rectangle 118"/>
                <p:cNvSpPr/>
                <p:nvPr/>
              </p:nvSpPr>
              <p:spPr>
                <a:xfrm>
                  <a:off x="3286116" y="1571612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3786182" y="1571612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4286248" y="1571612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4214810" y="114298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3929058" y="928670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91" name="Rounded Rectangle 90"/>
              <p:cNvSpPr/>
              <p:nvPr/>
            </p:nvSpPr>
            <p:spPr>
              <a:xfrm>
                <a:off x="2071670" y="221455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2571736" y="221455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1571604" y="221455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3071802" y="221455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3571868" y="221455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1928794" y="928670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3500430" y="178592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1785918" y="1785926"/>
                <a:ext cx="3000396" cy="428628"/>
                <a:chOff x="2071670" y="2928934"/>
                <a:chExt cx="3000396" cy="428628"/>
              </a:xfrm>
            </p:grpSpPr>
            <p:grpSp>
              <p:nvGrpSpPr>
                <p:cNvPr id="101" name="Group 100"/>
                <p:cNvGrpSpPr/>
                <p:nvPr/>
              </p:nvGrpSpPr>
              <p:grpSpPr>
                <a:xfrm>
                  <a:off x="2786050" y="2928934"/>
                  <a:ext cx="1000132" cy="428628"/>
                  <a:chOff x="1714480" y="1142984"/>
                  <a:chExt cx="1000132" cy="428628"/>
                </a:xfrm>
              </p:grpSpPr>
              <p:sp>
                <p:nvSpPr>
                  <p:cNvPr id="108" name="Rounded Rectangle 107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09" name="Rounded Rectangle 108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110" name="Rounded Rectangle 109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2" name="Rounded Rectangle 101"/>
                <p:cNvSpPr/>
                <p:nvPr/>
              </p:nvSpPr>
              <p:spPr>
                <a:xfrm>
                  <a:off x="2071670" y="314324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03" name="Rounded Rectangle 102"/>
                <p:cNvSpPr/>
                <p:nvPr/>
              </p:nvSpPr>
              <p:spPr>
                <a:xfrm>
                  <a:off x="2571736" y="314324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4286248" y="2928934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05" name="Rounded Rectangle 104"/>
                <p:cNvSpPr/>
                <p:nvPr/>
              </p:nvSpPr>
              <p:spPr>
                <a:xfrm>
                  <a:off x="3571868" y="314324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>
                <a:xfrm>
                  <a:off x="4071934" y="314324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4572000" y="3143248"/>
                  <a:ext cx="500066" cy="21431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99" name="Rounded Rectangle 98"/>
              <p:cNvSpPr/>
              <p:nvPr/>
            </p:nvSpPr>
            <p:spPr>
              <a:xfrm>
                <a:off x="2000232" y="1785926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071934" y="2214554"/>
                <a:ext cx="500066" cy="21431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714612" y="928670"/>
              <a:ext cx="2071702" cy="1500198"/>
              <a:chOff x="3929058" y="2357430"/>
              <a:chExt cx="2071702" cy="1500198"/>
            </a:xfrm>
            <a:solidFill>
              <a:schemeClr val="accent6">
                <a:lumMod val="40000"/>
                <a:lumOff val="60000"/>
              </a:schemeClr>
            </a:solidFill>
          </p:grpSpPr>
          <p:grpSp>
            <p:nvGrpSpPr>
              <p:cNvPr id="60" name="Group 59"/>
              <p:cNvGrpSpPr/>
              <p:nvPr/>
            </p:nvGrpSpPr>
            <p:grpSpPr>
              <a:xfrm>
                <a:off x="3929058" y="2357430"/>
                <a:ext cx="785818" cy="1000132"/>
                <a:chOff x="3929058" y="2357430"/>
                <a:chExt cx="785818" cy="1000132"/>
              </a:xfrm>
              <a:grpFill/>
            </p:grpSpPr>
            <p:sp>
              <p:nvSpPr>
                <p:cNvPr id="84" name="Rounded Rectangle 83"/>
                <p:cNvSpPr/>
                <p:nvPr/>
              </p:nvSpPr>
              <p:spPr>
                <a:xfrm rot="16200000">
                  <a:off x="3786182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>
                <a:xfrm rot="16200000">
                  <a:off x="4000496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 rot="16200000">
                  <a:off x="4214810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 rot="16200000">
                  <a:off x="3929058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>
                <a:xfrm rot="16200000">
                  <a:off x="4143372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>
                <a:xfrm rot="16200000">
                  <a:off x="4357686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4572000" y="2357430"/>
                <a:ext cx="785818" cy="1000132"/>
                <a:chOff x="3929058" y="2357430"/>
                <a:chExt cx="785818" cy="1000132"/>
              </a:xfrm>
              <a:grpFill/>
            </p:grpSpPr>
            <p:sp>
              <p:nvSpPr>
                <p:cNvPr id="78" name="Rounded Rectangle 77"/>
                <p:cNvSpPr/>
                <p:nvPr/>
              </p:nvSpPr>
              <p:spPr>
                <a:xfrm rot="16200000">
                  <a:off x="3786182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 rot="16200000">
                  <a:off x="4000496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0" name="Rounded Rectangle 79"/>
                <p:cNvSpPr/>
                <p:nvPr/>
              </p:nvSpPr>
              <p:spPr>
                <a:xfrm rot="16200000">
                  <a:off x="4214810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 rot="16200000">
                  <a:off x="3929058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 rot="16200000">
                  <a:off x="4143372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 rot="16200000">
                  <a:off x="4357686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5214942" y="2357430"/>
                <a:ext cx="785818" cy="1000132"/>
                <a:chOff x="3929058" y="2357430"/>
                <a:chExt cx="785818" cy="1000132"/>
              </a:xfrm>
              <a:grpFill/>
            </p:grpSpPr>
            <p:sp>
              <p:nvSpPr>
                <p:cNvPr id="72" name="Rounded Rectangle 71"/>
                <p:cNvSpPr/>
                <p:nvPr/>
              </p:nvSpPr>
              <p:spPr>
                <a:xfrm rot="16200000">
                  <a:off x="3786182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 rot="16200000">
                  <a:off x="4000496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>
                <a:xfrm rot="16200000">
                  <a:off x="4214810" y="2500306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>
                <a:xfrm rot="16200000">
                  <a:off x="3929058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 rot="16200000">
                  <a:off x="4143372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>
                <a:xfrm rot="16200000">
                  <a:off x="4357686" y="300037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63" name="Rounded Rectangle 62"/>
              <p:cNvSpPr/>
              <p:nvPr/>
            </p:nvSpPr>
            <p:spPr>
              <a:xfrm rot="16200000">
                <a:off x="3786182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 rot="16200000">
                <a:off x="4000496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 rot="16200000">
                <a:off x="4214810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 rot="16200000">
                <a:off x="4429124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 rot="16200000">
                <a:off x="4643438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 rot="16200000">
                <a:off x="4857752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 rot="16200000">
                <a:off x="5072066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 rot="16200000">
                <a:off x="5286380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 rot="16200000">
                <a:off x="5500694" y="3500438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71868" y="928670"/>
              <a:ext cx="3214710" cy="1500198"/>
              <a:chOff x="1571604" y="928670"/>
              <a:chExt cx="3214710" cy="1500198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13" name="Group 12"/>
              <p:cNvGrpSpPr/>
              <p:nvPr/>
            </p:nvGrpSpPr>
            <p:grpSpPr>
              <a:xfrm>
                <a:off x="1714480" y="928670"/>
                <a:ext cx="3071834" cy="857256"/>
                <a:chOff x="1714480" y="928670"/>
                <a:chExt cx="3071834" cy="857256"/>
              </a:xfrm>
              <a:grpFill/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714480" y="1142984"/>
                  <a:ext cx="1000132" cy="428628"/>
                  <a:chOff x="1714480" y="1142984"/>
                  <a:chExt cx="1000132" cy="428628"/>
                </a:xfrm>
                <a:grpFill/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8" name="Rounded Rectangle 57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9" name="Rounded Rectangle 58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2500298" y="1357298"/>
                  <a:ext cx="1000132" cy="428628"/>
                  <a:chOff x="1714480" y="1142984"/>
                  <a:chExt cx="1000132" cy="428628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5" name="Rounded Rectangle 54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6" name="Rounded Rectangle 55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2428860" y="928670"/>
                  <a:ext cx="1000132" cy="428628"/>
                  <a:chOff x="1714480" y="1142984"/>
                  <a:chExt cx="1000132" cy="428628"/>
                </a:xfrm>
                <a:grpFill/>
              </p:grpSpPr>
              <p:sp>
                <p:nvSpPr>
                  <p:cNvPr id="51" name="Rounded Rectangle 50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2" name="Rounded Rectangle 51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3" name="Rounded Rectangle 52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3214678" y="1142984"/>
                  <a:ext cx="1000132" cy="428628"/>
                  <a:chOff x="1714480" y="1142984"/>
                  <a:chExt cx="1000132" cy="428628"/>
                </a:xfrm>
                <a:grpFill/>
              </p:grpSpPr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49" name="Rounded Rectangle 48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39" name="Rounded Rectangle 38"/>
                <p:cNvSpPr/>
                <p:nvPr/>
              </p:nvSpPr>
              <p:spPr>
                <a:xfrm>
                  <a:off x="1785918" y="157161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2285984" y="157161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4000496" y="1357298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3428992" y="928670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3286116" y="157161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3786182" y="157161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4286248" y="1571612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4214810" y="1142984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3929058" y="928670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14" name="Rounded Rectangle 13"/>
              <p:cNvSpPr/>
              <p:nvPr/>
            </p:nvSpPr>
            <p:spPr>
              <a:xfrm>
                <a:off x="2071670" y="2214554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571736" y="2214554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571604" y="2214554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071802" y="2214554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3571868" y="2214554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928794" y="928670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500430" y="1785926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785918" y="1785926"/>
                <a:ext cx="3000396" cy="428628"/>
                <a:chOff x="2071670" y="2928934"/>
                <a:chExt cx="3000396" cy="428628"/>
              </a:xfrm>
              <a:grpFill/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2786050" y="2928934"/>
                  <a:ext cx="1000132" cy="428628"/>
                  <a:chOff x="1714480" y="1142984"/>
                  <a:chExt cx="1000132" cy="428628"/>
                </a:xfrm>
                <a:grpFill/>
              </p:grpSpPr>
              <p:sp>
                <p:nvSpPr>
                  <p:cNvPr id="32" name="Rounded Rectangle 31"/>
                  <p:cNvSpPr/>
                  <p:nvPr/>
                </p:nvSpPr>
                <p:spPr>
                  <a:xfrm>
                    <a:off x="1714480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33" name="Rounded Rectangle 32"/>
                  <p:cNvSpPr/>
                  <p:nvPr/>
                </p:nvSpPr>
                <p:spPr>
                  <a:xfrm>
                    <a:off x="2214546" y="1142984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  <p:sp>
                <p:nvSpPr>
                  <p:cNvPr id="34" name="Rounded Rectangle 33"/>
                  <p:cNvSpPr/>
                  <p:nvPr/>
                </p:nvSpPr>
                <p:spPr>
                  <a:xfrm>
                    <a:off x="2000232" y="1357298"/>
                    <a:ext cx="500066" cy="214314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6" name="Rounded Rectangle 25"/>
                <p:cNvSpPr/>
                <p:nvPr/>
              </p:nvSpPr>
              <p:spPr>
                <a:xfrm>
                  <a:off x="2071670" y="3143248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2571736" y="3143248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4286248" y="2928934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3571868" y="3143248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4071934" y="3143248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4572000" y="3143248"/>
                  <a:ext cx="500066" cy="21431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23" name="Rounded Rectangle 22"/>
              <p:cNvSpPr/>
              <p:nvPr/>
            </p:nvSpPr>
            <p:spPr>
              <a:xfrm>
                <a:off x="2000232" y="1785926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071934" y="2214554"/>
                <a:ext cx="500066" cy="21431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</p:grpSp>
      <p:sp>
        <p:nvSpPr>
          <p:cNvPr id="6" name="TextBox 139"/>
          <p:cNvSpPr txBox="1"/>
          <p:nvPr/>
        </p:nvSpPr>
        <p:spPr>
          <a:xfrm>
            <a:off x="3029528" y="2175991"/>
            <a:ext cx="571504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>
                <a:solidFill>
                  <a:srgbClr val="FFFF00"/>
                </a:solidFill>
              </a:rPr>
              <a:t>Layer 1</a:t>
            </a:r>
          </a:p>
        </p:txBody>
      </p:sp>
      <p:sp>
        <p:nvSpPr>
          <p:cNvPr id="7" name="TextBox 142"/>
          <p:cNvSpPr txBox="1"/>
          <p:nvPr/>
        </p:nvSpPr>
        <p:spPr>
          <a:xfrm>
            <a:off x="5281899" y="2159503"/>
            <a:ext cx="571504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>
                <a:solidFill>
                  <a:srgbClr val="FFFF00"/>
                </a:solidFill>
              </a:rPr>
              <a:t>Layer 2</a:t>
            </a:r>
          </a:p>
        </p:txBody>
      </p:sp>
      <p:sp>
        <p:nvSpPr>
          <p:cNvPr id="9" name="TextBox 143"/>
          <p:cNvSpPr txBox="1"/>
          <p:nvPr/>
        </p:nvSpPr>
        <p:spPr>
          <a:xfrm>
            <a:off x="6817338" y="2210648"/>
            <a:ext cx="571504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>
                <a:solidFill>
                  <a:srgbClr val="FFFF00"/>
                </a:solidFill>
              </a:rPr>
              <a:t>Layer 3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771800" y="1263824"/>
            <a:ext cx="511256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Headers should be used on first, third and fifth courses etc. Stretchers are used on second, fourth and sixth courses etc.</a:t>
            </a:r>
            <a:endParaRPr kumimoji="0" lang="en-GB" sz="16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982706" y="5668987"/>
            <a:ext cx="40324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Wall or dam ( viewed from the top)</a:t>
            </a:r>
            <a:endParaRPr kumimoji="0" lang="en-GB" sz="16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9" name="Straight Arrow Connector 138"/>
          <p:cNvCxnSpPr>
            <a:stCxn id="6" idx="2"/>
            <a:endCxn id="96" idx="0"/>
          </p:cNvCxnSpPr>
          <p:nvPr/>
        </p:nvCxnSpPr>
        <p:spPr>
          <a:xfrm>
            <a:off x="3315280" y="2637656"/>
            <a:ext cx="686811" cy="424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7" idx="2"/>
            <a:endCxn id="86" idx="3"/>
          </p:cNvCxnSpPr>
          <p:nvPr/>
        </p:nvCxnSpPr>
        <p:spPr>
          <a:xfrm flipH="1">
            <a:off x="4780079" y="2621168"/>
            <a:ext cx="787572" cy="440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51" idx="0"/>
          </p:cNvCxnSpPr>
          <p:nvPr/>
        </p:nvCxnSpPr>
        <p:spPr>
          <a:xfrm flipH="1">
            <a:off x="5817399" y="2489952"/>
            <a:ext cx="1011385" cy="572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1502365" y="378434"/>
            <a:ext cx="728390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0" cap="none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Aqua-sac®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410000" y="12964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0001" y="3024863"/>
            <a:ext cx="3280311" cy="15869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77744" y="4305251"/>
            <a:ext cx="620878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98622" y="4305251"/>
            <a:ext cx="620878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30803" y="4305251"/>
            <a:ext cx="620878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32531" y="379309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387319" y="379309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42106" y="3793095"/>
            <a:ext cx="342962" cy="401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96893" y="379309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677744" y="3280940"/>
            <a:ext cx="620878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298622" y="3280940"/>
            <a:ext cx="620878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32531" y="276878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87319" y="276878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96893" y="276878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Arc 20"/>
          <p:cNvSpPr/>
          <p:nvPr/>
        </p:nvSpPr>
        <p:spPr>
          <a:xfrm>
            <a:off x="4032531" y="3152901"/>
            <a:ext cx="1135312" cy="163888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677744" y="3140968"/>
            <a:ext cx="3888432" cy="1548399"/>
          </a:xfrm>
          <a:custGeom>
            <a:avLst/>
            <a:gdLst>
              <a:gd name="connsiteX0" fmla="*/ 237744 w 3049524"/>
              <a:gd name="connsiteY0" fmla="*/ 38100 h 973836"/>
              <a:gd name="connsiteX1" fmla="*/ 1353312 w 3049524"/>
              <a:gd name="connsiteY1" fmla="*/ 47244 h 973836"/>
              <a:gd name="connsiteX2" fmla="*/ 1371600 w 3049524"/>
              <a:gd name="connsiteY2" fmla="*/ 321564 h 973836"/>
              <a:gd name="connsiteX3" fmla="*/ 192024 w 3049524"/>
              <a:gd name="connsiteY3" fmla="*/ 321564 h 973836"/>
              <a:gd name="connsiteX4" fmla="*/ 219456 w 3049524"/>
              <a:gd name="connsiteY4" fmla="*/ 595884 h 973836"/>
              <a:gd name="connsiteX5" fmla="*/ 1417320 w 3049524"/>
              <a:gd name="connsiteY5" fmla="*/ 614172 h 973836"/>
              <a:gd name="connsiteX6" fmla="*/ 1399032 w 3049524"/>
              <a:gd name="connsiteY6" fmla="*/ 925068 h 973836"/>
              <a:gd name="connsiteX7" fmla="*/ 2816352 w 3049524"/>
              <a:gd name="connsiteY7" fmla="*/ 906780 h 973836"/>
              <a:gd name="connsiteX8" fmla="*/ 2798064 w 3049524"/>
              <a:gd name="connsiteY8" fmla="*/ 897636 h 9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9524" h="973836">
                <a:moveTo>
                  <a:pt x="237744" y="38100"/>
                </a:moveTo>
                <a:cubicBezTo>
                  <a:pt x="701040" y="19050"/>
                  <a:pt x="1164336" y="0"/>
                  <a:pt x="1353312" y="47244"/>
                </a:cubicBezTo>
                <a:cubicBezTo>
                  <a:pt x="1542288" y="94488"/>
                  <a:pt x="1565148" y="275844"/>
                  <a:pt x="1371600" y="321564"/>
                </a:cubicBezTo>
                <a:cubicBezTo>
                  <a:pt x="1178052" y="367284"/>
                  <a:pt x="384048" y="275844"/>
                  <a:pt x="192024" y="321564"/>
                </a:cubicBezTo>
                <a:cubicBezTo>
                  <a:pt x="0" y="367284"/>
                  <a:pt x="15240" y="547116"/>
                  <a:pt x="219456" y="595884"/>
                </a:cubicBezTo>
                <a:cubicBezTo>
                  <a:pt x="423672" y="644652"/>
                  <a:pt x="1220724" y="559308"/>
                  <a:pt x="1417320" y="614172"/>
                </a:cubicBezTo>
                <a:cubicBezTo>
                  <a:pt x="1613916" y="669036"/>
                  <a:pt x="1165860" y="876300"/>
                  <a:pt x="1399032" y="925068"/>
                </a:cubicBezTo>
                <a:cubicBezTo>
                  <a:pt x="1632204" y="973836"/>
                  <a:pt x="2583180" y="911352"/>
                  <a:pt x="2816352" y="906780"/>
                </a:cubicBezTo>
                <a:cubicBezTo>
                  <a:pt x="3049524" y="902208"/>
                  <a:pt x="2801112" y="899160"/>
                  <a:pt x="2798064" y="89763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42106" y="2768785"/>
            <a:ext cx="354787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919500" y="3280940"/>
            <a:ext cx="620878" cy="384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410000" y="1814107"/>
            <a:ext cx="51814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Wall or dam with PVC barrier( viewed from the side)</a:t>
            </a:r>
            <a:endParaRPr kumimoji="0" lang="en-GB" sz="1800" i="0" u="none" strike="noStrike" normalizeH="0" baseline="0" dirty="0">
              <a:ln w="0">
                <a:solidFill>
                  <a:schemeClr val="bg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46647" y="615702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n w="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Ground sheet</a:t>
            </a:r>
          </a:p>
        </p:txBody>
      </p:sp>
      <p:cxnSp>
        <p:nvCxnSpPr>
          <p:cNvPr id="28" name="Straight Arrow Connector 27"/>
          <p:cNvCxnSpPr>
            <a:stCxn id="26" idx="0"/>
            <a:endCxn id="23" idx="6"/>
          </p:cNvCxnSpPr>
          <p:nvPr/>
        </p:nvCxnSpPr>
        <p:spPr>
          <a:xfrm flipV="1">
            <a:off x="5058815" y="4611826"/>
            <a:ext cx="402827" cy="15451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1" descr="Flood_Defence_Products"/>
          <p:cNvPicPr>
            <a:picLocks noChangeAspect="1" noChangeArrowheads="1"/>
          </p:cNvPicPr>
          <p:nvPr/>
        </p:nvPicPr>
        <p:blipFill>
          <a:blip r:embed="rId3" cstate="print"/>
          <a:srcRect l="53072" t="12551" r="2021"/>
          <a:stretch>
            <a:fillRect/>
          </a:stretch>
        </p:blipFill>
        <p:spPr bwMode="auto">
          <a:xfrm>
            <a:off x="1733528" y="3200833"/>
            <a:ext cx="1584176" cy="100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>
            <a:stCxn id="30" idx="3"/>
            <a:endCxn id="12" idx="1"/>
          </p:cNvCxnSpPr>
          <p:nvPr/>
        </p:nvCxnSpPr>
        <p:spPr>
          <a:xfrm>
            <a:off x="3317704" y="3702566"/>
            <a:ext cx="714827" cy="282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Plastic Sheeting 3.6 x 2.4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2103" y="5026353"/>
            <a:ext cx="1896211" cy="105273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rannies">
      <a:dk1>
        <a:srgbClr val="FFFFFF"/>
      </a:dk1>
      <a:lt1>
        <a:srgbClr val="000000"/>
      </a:lt1>
      <a:dk2>
        <a:srgbClr val="106485"/>
      </a:dk2>
      <a:lt2>
        <a:srgbClr val="DEF5FA"/>
      </a:lt2>
      <a:accent1>
        <a:srgbClr val="2DA2BF"/>
      </a:accent1>
      <a:accent2>
        <a:srgbClr val="2DA2BF"/>
      </a:accent2>
      <a:accent3>
        <a:srgbClr val="2DA2BF"/>
      </a:accent3>
      <a:accent4>
        <a:srgbClr val="2DA2BF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10472</TotalTime>
  <Words>264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Black</vt:lpstr>
      <vt:lpstr>Arial Unicode MS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Easy to use!</vt:lpstr>
      <vt:lpstr>Aqua-sac®</vt:lpstr>
      <vt:lpstr>Aqua-sac®</vt:lpstr>
      <vt:lpstr>Aqua-sac®</vt:lpstr>
      <vt:lpstr>Aqua-sac®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Stocking of aqua-sac® s.o.s bags</dc:title>
  <dc:creator>fran.cleeton</dc:creator>
  <cp:lastModifiedBy>Fran corrie</cp:lastModifiedBy>
  <cp:revision>69</cp:revision>
  <cp:lastPrinted>1601-01-01T00:00:00Z</cp:lastPrinted>
  <dcterms:created xsi:type="dcterms:W3CDTF">2008-03-04T12:15:54Z</dcterms:created>
  <dcterms:modified xsi:type="dcterms:W3CDTF">2023-01-17T11:47:07Z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